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7559675" cy="3779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48" y="10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44960" y="618599"/>
            <a:ext cx="5669756" cy="1315944"/>
          </a:xfrm>
        </p:spPr>
        <p:txBody>
          <a:bodyPr anchor="b"/>
          <a:lstStyle>
            <a:lvl1pPr algn="ctr">
              <a:defRPr sz="3307"/>
            </a:lvl1pPr>
          </a:lstStyle>
          <a:p>
            <a:r>
              <a:rPr lang="de-DE"/>
              <a:t>Mastertitelformat bearbeiten</a:t>
            </a:r>
            <a:endParaRPr lang="en-US" dirty="0"/>
          </a:p>
        </p:txBody>
      </p:sp>
      <p:sp>
        <p:nvSpPr>
          <p:cNvPr id="3" name="Subtitle 2"/>
          <p:cNvSpPr>
            <a:spLocks noGrp="1"/>
          </p:cNvSpPr>
          <p:nvPr>
            <p:ph type="subTitle" idx="1"/>
          </p:nvPr>
        </p:nvSpPr>
        <p:spPr>
          <a:xfrm>
            <a:off x="944960" y="1985290"/>
            <a:ext cx="5669756" cy="912586"/>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AC977E4-A313-420E-B91F-0C8339DF9CA5}" type="datetimeFigureOut">
              <a:rPr lang="de-DE" smtClean="0"/>
              <a:t>03.11.2021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92203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C977E4-A313-420E-B91F-0C8339DF9CA5}" type="datetimeFigureOut">
              <a:rPr lang="de-DE" smtClean="0"/>
              <a:t>03.11.2021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417170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2" y="201241"/>
            <a:ext cx="1630055" cy="32032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201241"/>
            <a:ext cx="4795669" cy="32032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C977E4-A313-420E-B91F-0C8339DF9CA5}" type="datetimeFigureOut">
              <a:rPr lang="de-DE" smtClean="0"/>
              <a:t>03.11.2021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329274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C977E4-A313-420E-B91F-0C8339DF9CA5}" type="datetimeFigureOut">
              <a:rPr lang="de-DE" smtClean="0"/>
              <a:t>03.11.2021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264378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0" y="942335"/>
            <a:ext cx="6520220" cy="1572307"/>
          </a:xfrm>
        </p:spPr>
        <p:txBody>
          <a:bodyPr anchor="b"/>
          <a:lstStyle>
            <a:lvl1pPr>
              <a:defRPr sz="3307"/>
            </a:lvl1pPr>
          </a:lstStyle>
          <a:p>
            <a:r>
              <a:rPr lang="de-DE"/>
              <a:t>Mastertitelformat bearbeiten</a:t>
            </a:r>
            <a:endParaRPr lang="en-US" dirty="0"/>
          </a:p>
        </p:txBody>
      </p:sp>
      <p:sp>
        <p:nvSpPr>
          <p:cNvPr id="3" name="Text Placeholder 2"/>
          <p:cNvSpPr>
            <a:spLocks noGrp="1"/>
          </p:cNvSpPr>
          <p:nvPr>
            <p:ph type="body" idx="1"/>
          </p:nvPr>
        </p:nvSpPr>
        <p:spPr>
          <a:xfrm>
            <a:off x="515790" y="2529517"/>
            <a:ext cx="6520220" cy="826839"/>
          </a:xfrm>
        </p:spPr>
        <p:txBody>
          <a:bodyPr/>
          <a:lstStyle>
            <a:lvl1pPr marL="0" indent="0">
              <a:buNone/>
              <a:defRPr sz="1323">
                <a:solidFill>
                  <a:schemeClr val="tx1">
                    <a:tint val="75000"/>
                  </a:schemeClr>
                </a:solidFill>
              </a:defRPr>
            </a:lvl1pPr>
            <a:lvl2pPr marL="252009" indent="0">
              <a:buNone/>
              <a:defRPr sz="1102">
                <a:solidFill>
                  <a:schemeClr val="tx1">
                    <a:tint val="75000"/>
                  </a:schemeClr>
                </a:solidFill>
              </a:defRPr>
            </a:lvl2pPr>
            <a:lvl3pPr marL="504017" indent="0">
              <a:buNone/>
              <a:defRPr sz="992">
                <a:solidFill>
                  <a:schemeClr val="tx1">
                    <a:tint val="75000"/>
                  </a:schemeClr>
                </a:solidFill>
              </a:defRPr>
            </a:lvl3pPr>
            <a:lvl4pPr marL="756026" indent="0">
              <a:buNone/>
              <a:defRPr sz="882">
                <a:solidFill>
                  <a:schemeClr val="tx1">
                    <a:tint val="75000"/>
                  </a:schemeClr>
                </a:solidFill>
              </a:defRPr>
            </a:lvl4pPr>
            <a:lvl5pPr marL="1008035" indent="0">
              <a:buNone/>
              <a:defRPr sz="882">
                <a:solidFill>
                  <a:schemeClr val="tx1">
                    <a:tint val="75000"/>
                  </a:schemeClr>
                </a:solidFill>
              </a:defRPr>
            </a:lvl5pPr>
            <a:lvl6pPr marL="1260043" indent="0">
              <a:buNone/>
              <a:defRPr sz="882">
                <a:solidFill>
                  <a:schemeClr val="tx1">
                    <a:tint val="75000"/>
                  </a:schemeClr>
                </a:solidFill>
              </a:defRPr>
            </a:lvl6pPr>
            <a:lvl7pPr marL="1512052" indent="0">
              <a:buNone/>
              <a:defRPr sz="882">
                <a:solidFill>
                  <a:schemeClr val="tx1">
                    <a:tint val="75000"/>
                  </a:schemeClr>
                </a:solidFill>
              </a:defRPr>
            </a:lvl7pPr>
            <a:lvl8pPr marL="1764060" indent="0">
              <a:buNone/>
              <a:defRPr sz="882">
                <a:solidFill>
                  <a:schemeClr val="tx1">
                    <a:tint val="75000"/>
                  </a:schemeClr>
                </a:solidFill>
              </a:defRPr>
            </a:lvl8pPr>
            <a:lvl9pPr marL="2016069" indent="0">
              <a:buNone/>
              <a:defRPr sz="882">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AC977E4-A313-420E-B91F-0C8339DF9CA5}" type="datetimeFigureOut">
              <a:rPr lang="de-DE" smtClean="0"/>
              <a:t>03.11.2021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115894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1006207"/>
            <a:ext cx="3212862" cy="23982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1006207"/>
            <a:ext cx="3212862" cy="23982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C977E4-A313-420E-B91F-0C8339DF9CA5}" type="datetimeFigureOut">
              <a:rPr lang="de-DE" smtClean="0"/>
              <a:t>03.11.2021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338569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201242"/>
            <a:ext cx="6520220" cy="730594"/>
          </a:xfrm>
        </p:spPr>
        <p:txBody>
          <a:bodyPr/>
          <a:lstStyle/>
          <a:p>
            <a:r>
              <a:rPr lang="de-DE"/>
              <a:t>Mastertitelformat bearbeiten</a:t>
            </a:r>
            <a:endParaRPr lang="en-US" dirty="0"/>
          </a:p>
        </p:txBody>
      </p:sp>
      <p:sp>
        <p:nvSpPr>
          <p:cNvPr id="3" name="Text Placeholder 2"/>
          <p:cNvSpPr>
            <a:spLocks noGrp="1"/>
          </p:cNvSpPr>
          <p:nvPr>
            <p:ph type="body" idx="1"/>
          </p:nvPr>
        </p:nvSpPr>
        <p:spPr>
          <a:xfrm>
            <a:off x="520712" y="926586"/>
            <a:ext cx="3198097" cy="454105"/>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de-DE"/>
              <a:t>Mastertextformat bearbeiten</a:t>
            </a:r>
          </a:p>
        </p:txBody>
      </p:sp>
      <p:sp>
        <p:nvSpPr>
          <p:cNvPr id="4" name="Content Placeholder 3"/>
          <p:cNvSpPr>
            <a:spLocks noGrp="1"/>
          </p:cNvSpPr>
          <p:nvPr>
            <p:ph sz="half" idx="2"/>
          </p:nvPr>
        </p:nvSpPr>
        <p:spPr>
          <a:xfrm>
            <a:off x="520712" y="1380691"/>
            <a:ext cx="3198097" cy="20307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5" y="926586"/>
            <a:ext cx="3213847" cy="454105"/>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de-DE"/>
              <a:t>Mastertextformat bearbeiten</a:t>
            </a:r>
          </a:p>
        </p:txBody>
      </p:sp>
      <p:sp>
        <p:nvSpPr>
          <p:cNvPr id="6" name="Content Placeholder 5"/>
          <p:cNvSpPr>
            <a:spLocks noGrp="1"/>
          </p:cNvSpPr>
          <p:nvPr>
            <p:ph sz="quarter" idx="4"/>
          </p:nvPr>
        </p:nvSpPr>
        <p:spPr>
          <a:xfrm>
            <a:off x="3827085" y="1380691"/>
            <a:ext cx="3213847" cy="20307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AC977E4-A313-420E-B91F-0C8339DF9CA5}" type="datetimeFigureOut">
              <a:rPr lang="de-DE" smtClean="0"/>
              <a:t>03.11.2021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262529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AC977E4-A313-420E-B91F-0C8339DF9CA5}" type="datetimeFigureOut">
              <a:rPr lang="de-DE" smtClean="0"/>
              <a:t>03.11.2021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344453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977E4-A313-420E-B91F-0C8339DF9CA5}" type="datetimeFigureOut">
              <a:rPr lang="de-DE" smtClean="0"/>
              <a:t>03.11.2021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421199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251989"/>
            <a:ext cx="2438192" cy="881962"/>
          </a:xfrm>
        </p:spPr>
        <p:txBody>
          <a:bodyPr anchor="b"/>
          <a:lstStyle>
            <a:lvl1pPr>
              <a:defRPr sz="1764"/>
            </a:lvl1pPr>
          </a:lstStyle>
          <a:p>
            <a:r>
              <a:rPr lang="de-DE"/>
              <a:t>Mastertitelformat bearbeiten</a:t>
            </a:r>
            <a:endParaRPr lang="en-US" dirty="0"/>
          </a:p>
        </p:txBody>
      </p:sp>
      <p:sp>
        <p:nvSpPr>
          <p:cNvPr id="3" name="Content Placeholder 2"/>
          <p:cNvSpPr>
            <a:spLocks noGrp="1"/>
          </p:cNvSpPr>
          <p:nvPr>
            <p:ph idx="1"/>
          </p:nvPr>
        </p:nvSpPr>
        <p:spPr>
          <a:xfrm>
            <a:off x="3213847" y="544227"/>
            <a:ext cx="3827085" cy="2686135"/>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1133952"/>
            <a:ext cx="2438192" cy="2100785"/>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de-DE"/>
              <a:t>Mastertextformat bearbeiten</a:t>
            </a:r>
          </a:p>
        </p:txBody>
      </p:sp>
      <p:sp>
        <p:nvSpPr>
          <p:cNvPr id="5" name="Date Placeholder 4"/>
          <p:cNvSpPr>
            <a:spLocks noGrp="1"/>
          </p:cNvSpPr>
          <p:nvPr>
            <p:ph type="dt" sz="half" idx="10"/>
          </p:nvPr>
        </p:nvSpPr>
        <p:spPr/>
        <p:txBody>
          <a:bodyPr/>
          <a:lstStyle/>
          <a:p>
            <a:fld id="{CAC977E4-A313-420E-B91F-0C8339DF9CA5}" type="datetimeFigureOut">
              <a:rPr lang="de-DE" smtClean="0"/>
              <a:t>03.11.2021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244075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251989"/>
            <a:ext cx="2438192" cy="881962"/>
          </a:xfrm>
        </p:spPr>
        <p:txBody>
          <a:bodyPr anchor="b"/>
          <a:lstStyle>
            <a:lvl1pPr>
              <a:defRPr sz="1764"/>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544227"/>
            <a:ext cx="3827085" cy="2686135"/>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1133952"/>
            <a:ext cx="2438192" cy="2100785"/>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de-DE"/>
              <a:t>Mastertextformat bearbeiten</a:t>
            </a:r>
          </a:p>
        </p:txBody>
      </p:sp>
      <p:sp>
        <p:nvSpPr>
          <p:cNvPr id="5" name="Date Placeholder 4"/>
          <p:cNvSpPr>
            <a:spLocks noGrp="1"/>
          </p:cNvSpPr>
          <p:nvPr>
            <p:ph type="dt" sz="half" idx="10"/>
          </p:nvPr>
        </p:nvSpPr>
        <p:spPr/>
        <p:txBody>
          <a:bodyPr/>
          <a:lstStyle/>
          <a:p>
            <a:fld id="{CAC977E4-A313-420E-B91F-0C8339DF9CA5}" type="datetimeFigureOut">
              <a:rPr lang="de-DE" smtClean="0"/>
              <a:t>03.11.2021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7DA8A42-BA0E-4C1B-AE46-209744553863}" type="slidenum">
              <a:rPr lang="de-DE" smtClean="0"/>
              <a:t>‹Nr.›</a:t>
            </a:fld>
            <a:endParaRPr lang="de-DE"/>
          </a:p>
        </p:txBody>
      </p:sp>
    </p:spTree>
    <p:extLst>
      <p:ext uri="{BB962C8B-B14F-4D97-AF65-F5344CB8AC3E}">
        <p14:creationId xmlns:p14="http://schemas.microsoft.com/office/powerpoint/2010/main" val="151384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201242"/>
            <a:ext cx="6520220" cy="73059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1006207"/>
            <a:ext cx="6520220" cy="239827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3503350"/>
            <a:ext cx="1700927" cy="201241"/>
          </a:xfrm>
          <a:prstGeom prst="rect">
            <a:avLst/>
          </a:prstGeom>
        </p:spPr>
        <p:txBody>
          <a:bodyPr vert="horz" lIns="91440" tIns="45720" rIns="91440" bIns="45720" rtlCol="0" anchor="ctr"/>
          <a:lstStyle>
            <a:lvl1pPr algn="l">
              <a:defRPr sz="661">
                <a:solidFill>
                  <a:schemeClr val="tx1">
                    <a:tint val="75000"/>
                  </a:schemeClr>
                </a:solidFill>
              </a:defRPr>
            </a:lvl1pPr>
          </a:lstStyle>
          <a:p>
            <a:fld id="{CAC977E4-A313-420E-B91F-0C8339DF9CA5}" type="datetimeFigureOut">
              <a:rPr lang="de-DE" smtClean="0"/>
              <a:t>03.11.2021</a:t>
            </a:fld>
            <a:endParaRPr lang="de-DE"/>
          </a:p>
        </p:txBody>
      </p:sp>
      <p:sp>
        <p:nvSpPr>
          <p:cNvPr id="5" name="Footer Placeholder 4"/>
          <p:cNvSpPr>
            <a:spLocks noGrp="1"/>
          </p:cNvSpPr>
          <p:nvPr>
            <p:ph type="ftr" sz="quarter" idx="3"/>
          </p:nvPr>
        </p:nvSpPr>
        <p:spPr>
          <a:xfrm>
            <a:off x="2504143" y="3503350"/>
            <a:ext cx="2551390" cy="201241"/>
          </a:xfrm>
          <a:prstGeom prst="rect">
            <a:avLst/>
          </a:prstGeom>
        </p:spPr>
        <p:txBody>
          <a:bodyPr vert="horz" lIns="91440" tIns="45720" rIns="91440" bIns="45720" rtlCol="0" anchor="ctr"/>
          <a:lstStyle>
            <a:lvl1pPr algn="ctr">
              <a:defRPr sz="6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3503350"/>
            <a:ext cx="1700927" cy="201241"/>
          </a:xfrm>
          <a:prstGeom prst="rect">
            <a:avLst/>
          </a:prstGeom>
        </p:spPr>
        <p:txBody>
          <a:bodyPr vert="horz" lIns="91440" tIns="45720" rIns="91440" bIns="45720" rtlCol="0" anchor="ctr"/>
          <a:lstStyle>
            <a:lvl1pPr algn="r">
              <a:defRPr sz="661">
                <a:solidFill>
                  <a:schemeClr val="tx1">
                    <a:tint val="75000"/>
                  </a:schemeClr>
                </a:solidFill>
              </a:defRPr>
            </a:lvl1pPr>
          </a:lstStyle>
          <a:p>
            <a:fld id="{77DA8A42-BA0E-4C1B-AE46-209744553863}" type="slidenum">
              <a:rPr lang="de-DE" smtClean="0"/>
              <a:t>‹Nr.›</a:t>
            </a:fld>
            <a:endParaRPr lang="de-DE"/>
          </a:p>
        </p:txBody>
      </p:sp>
    </p:spTree>
    <p:extLst>
      <p:ext uri="{BB962C8B-B14F-4D97-AF65-F5344CB8AC3E}">
        <p14:creationId xmlns:p14="http://schemas.microsoft.com/office/powerpoint/2010/main" val="2172406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mailto:lara.sindt@ronnenberg.de" TargetMode="Externa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021571F-22C9-44B8-AF10-9018E8F65F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38012" cy="3779838"/>
          </a:xfrm>
          <a:prstGeom prst="rect">
            <a:avLst/>
          </a:prstGeom>
          <a:noFill/>
          <a:ln>
            <a:noFill/>
          </a:ln>
        </p:spPr>
      </p:pic>
      <p:sp>
        <p:nvSpPr>
          <p:cNvPr id="6" name="Textfeld 5">
            <a:extLst>
              <a:ext uri="{FF2B5EF4-FFF2-40B4-BE49-F238E27FC236}">
                <a16:creationId xmlns:a16="http://schemas.microsoft.com/office/drawing/2014/main" id="{73879824-A6DA-43BA-B8D1-283F30D95DD6}"/>
              </a:ext>
            </a:extLst>
          </p:cNvPr>
          <p:cNvSpPr txBox="1"/>
          <p:nvPr/>
        </p:nvSpPr>
        <p:spPr>
          <a:xfrm>
            <a:off x="3227037" y="118121"/>
            <a:ext cx="3744663" cy="400110"/>
          </a:xfrm>
          <a:prstGeom prst="rect">
            <a:avLst/>
          </a:prstGeom>
          <a:noFill/>
        </p:spPr>
        <p:txBody>
          <a:bodyPr wrap="square" rtlCol="0">
            <a:spAutoFit/>
          </a:bodyPr>
          <a:lstStyle/>
          <a:p>
            <a:pPr algn="ctr"/>
            <a:r>
              <a:rPr lang="de-DE" sz="2000" dirty="0">
                <a:latin typeface="Arial" panose="020B0604020202020204" pitchFamily="34" charset="0"/>
                <a:cs typeface="Arial" panose="020B0604020202020204" pitchFamily="34" charset="0"/>
              </a:rPr>
              <a:t>Performative Lesung</a:t>
            </a:r>
          </a:p>
        </p:txBody>
      </p:sp>
      <p:sp>
        <p:nvSpPr>
          <p:cNvPr id="8" name="Textfeld 7">
            <a:extLst>
              <a:ext uri="{FF2B5EF4-FFF2-40B4-BE49-F238E27FC236}">
                <a16:creationId xmlns:a16="http://schemas.microsoft.com/office/drawing/2014/main" id="{D520023E-EB2F-4820-A46D-68A231647CA4}"/>
              </a:ext>
            </a:extLst>
          </p:cNvPr>
          <p:cNvSpPr txBox="1"/>
          <p:nvPr/>
        </p:nvSpPr>
        <p:spPr>
          <a:xfrm>
            <a:off x="2781516" y="518231"/>
            <a:ext cx="4717557" cy="2474524"/>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Mit Fatma Sagir und Max Hoffmann</a:t>
            </a:r>
          </a:p>
          <a:p>
            <a:endParaRPr lang="de-DE" sz="1100" b="1"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Wann: </a:t>
            </a:r>
            <a:r>
              <a:rPr lang="de-DE" sz="1100" dirty="0">
                <a:latin typeface="Arial" panose="020B0604020202020204" pitchFamily="34" charset="0"/>
                <a:cs typeface="Arial" panose="020B0604020202020204" pitchFamily="34" charset="0"/>
              </a:rPr>
              <a:t>Freitag 10.12.2021</a:t>
            </a:r>
          </a:p>
          <a:p>
            <a:r>
              <a:rPr lang="de-DE" sz="1100" b="1" dirty="0">
                <a:latin typeface="Arial" panose="020B0604020202020204" pitchFamily="34" charset="0"/>
                <a:cs typeface="Arial" panose="020B0604020202020204" pitchFamily="34" charset="0"/>
              </a:rPr>
              <a:t>Wo: </a:t>
            </a:r>
            <a:r>
              <a:rPr lang="de-DE" sz="1100" dirty="0">
                <a:latin typeface="Arial" panose="020B0604020202020204" pitchFamily="34" charset="0"/>
                <a:cs typeface="Arial" panose="020B0604020202020204" pitchFamily="34" charset="0"/>
              </a:rPr>
              <a:t>Aula der MCS </a:t>
            </a:r>
            <a:r>
              <a:rPr lang="de-DE" sz="1100" dirty="0" err="1">
                <a:latin typeface="Arial" panose="020B0604020202020204" pitchFamily="34" charset="0"/>
                <a:cs typeface="Arial" panose="020B0604020202020204" pitchFamily="34" charset="0"/>
              </a:rPr>
              <a:t>Empelde</a:t>
            </a:r>
            <a:r>
              <a:rPr lang="de-DE" sz="1100" dirty="0">
                <a:latin typeface="Arial" panose="020B0604020202020204" pitchFamily="34" charset="0"/>
                <a:cs typeface="Arial" panose="020B0604020202020204" pitchFamily="34" charset="0"/>
              </a:rPr>
              <a:t>, Am Sportpark 1, Ronnenberg-</a:t>
            </a:r>
            <a:r>
              <a:rPr lang="de-DE" sz="1100" dirty="0" err="1">
                <a:latin typeface="Arial" panose="020B0604020202020204" pitchFamily="34" charset="0"/>
                <a:cs typeface="Arial" panose="020B0604020202020204" pitchFamily="34" charset="0"/>
              </a:rPr>
              <a:t>Empelde</a:t>
            </a:r>
            <a:endParaRPr lang="de-DE" sz="1100"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Einlass: </a:t>
            </a:r>
            <a:r>
              <a:rPr lang="de-DE" sz="1100" dirty="0">
                <a:latin typeface="Arial" panose="020B0604020202020204" pitchFamily="34" charset="0"/>
                <a:cs typeface="Arial" panose="020B0604020202020204" pitchFamily="34" charset="0"/>
              </a:rPr>
              <a:t>17:30 Uhr,</a:t>
            </a:r>
          </a:p>
          <a:p>
            <a:r>
              <a:rPr lang="de-DE" sz="1100" b="1" dirty="0">
                <a:latin typeface="Arial" panose="020B0604020202020204" pitchFamily="34" charset="0"/>
                <a:cs typeface="Arial" panose="020B0604020202020204" pitchFamily="34" charset="0"/>
              </a:rPr>
              <a:t>Beginn: </a:t>
            </a:r>
            <a:r>
              <a:rPr lang="de-DE" sz="1100" dirty="0">
                <a:latin typeface="Arial" panose="020B0604020202020204" pitchFamily="34" charset="0"/>
                <a:cs typeface="Arial" panose="020B0604020202020204" pitchFamily="34" charset="0"/>
              </a:rPr>
              <a:t>18:00 Uhr</a:t>
            </a:r>
          </a:p>
          <a:p>
            <a:endParaRPr lang="de-DE" sz="1100" dirty="0">
              <a:latin typeface="Arial" panose="020B0604020202020204" pitchFamily="34" charset="0"/>
              <a:cs typeface="Arial" panose="020B0604020202020204" pitchFamily="34" charset="0"/>
            </a:endParaRPr>
          </a:p>
          <a:p>
            <a:r>
              <a:rPr lang="de-DE" sz="1100" dirty="0">
                <a:latin typeface="Arial" panose="020B0604020202020204" pitchFamily="34" charset="0"/>
                <a:cs typeface="Arial" panose="020B0604020202020204" pitchFamily="34" charset="0"/>
              </a:rPr>
              <a:t>Der Abend ist kostenlos und für Getränke ist gesorgt. </a:t>
            </a:r>
          </a:p>
          <a:p>
            <a:r>
              <a:rPr lang="de-DE" sz="1100" dirty="0">
                <a:latin typeface="Arial" panose="020B0604020202020204" pitchFamily="34" charset="0"/>
                <a:cs typeface="Arial" panose="020B0604020202020204" pitchFamily="34" charset="0"/>
              </a:rPr>
              <a:t>Die Lesung findet unter Einhaltung der 2G-Regelung (Geimpft oder Genesen) statt. Die Vorlage eines entsprechenden Nachweises und eines Identitätsdokuments ist erforderlich. Kurzentschlossene können gerne vorbeikommen. Damit die Teilnahme garantiert werden kann, wird um Anmeldung gebeten. </a:t>
            </a:r>
          </a:p>
          <a:p>
            <a:endParaRPr lang="de-DE" sz="590" dirty="0"/>
          </a:p>
          <a:p>
            <a:endParaRPr lang="de-DE" sz="590" dirty="0"/>
          </a:p>
        </p:txBody>
      </p:sp>
      <p:sp>
        <p:nvSpPr>
          <p:cNvPr id="2" name="Rectangle 2">
            <a:extLst>
              <a:ext uri="{FF2B5EF4-FFF2-40B4-BE49-F238E27FC236}">
                <a16:creationId xmlns:a16="http://schemas.microsoft.com/office/drawing/2014/main" id="{4A8BDBE0-9063-4AFB-8E8D-EF6D5898733E}"/>
              </a:ext>
            </a:extLst>
          </p:cNvPr>
          <p:cNvSpPr>
            <a:spLocks noChangeArrowheads="1"/>
          </p:cNvSpPr>
          <p:nvPr/>
        </p:nvSpPr>
        <p:spPr bwMode="auto">
          <a:xfrm>
            <a:off x="5989117" y="2713289"/>
            <a:ext cx="101845"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0398" tIns="25199" rIns="50398" bIns="25199" numCol="1" anchor="ctr" anchorCtr="0" compatLnSpc="1">
            <a:prstTxWarp prst="textNoShape">
              <a:avLst/>
            </a:prstTxWarp>
            <a:spAutoFit/>
          </a:bodyPr>
          <a:lstStyle/>
          <a:p>
            <a:endParaRPr lang="de-DE" sz="590"/>
          </a:p>
        </p:txBody>
      </p:sp>
      <p:graphicFrame>
        <p:nvGraphicFramePr>
          <p:cNvPr id="3" name="Objekt 2">
            <a:extLst>
              <a:ext uri="{FF2B5EF4-FFF2-40B4-BE49-F238E27FC236}">
                <a16:creationId xmlns:a16="http://schemas.microsoft.com/office/drawing/2014/main" id="{0C995851-A653-4EDB-A829-8F123B3C2FE3}"/>
              </a:ext>
            </a:extLst>
          </p:cNvPr>
          <p:cNvGraphicFramePr>
            <a:graphicFrameLocks noChangeAspect="1"/>
          </p:cNvGraphicFramePr>
          <p:nvPr>
            <p:extLst>
              <p:ext uri="{D42A27DB-BD31-4B8C-83A1-F6EECF244321}">
                <p14:modId xmlns:p14="http://schemas.microsoft.com/office/powerpoint/2010/main" val="2546914559"/>
              </p:ext>
            </p:extLst>
          </p:nvPr>
        </p:nvGraphicFramePr>
        <p:xfrm>
          <a:off x="6234468" y="2633005"/>
          <a:ext cx="1325207" cy="1146833"/>
        </p:xfrm>
        <a:graphic>
          <a:graphicData uri="http://schemas.openxmlformats.org/presentationml/2006/ole">
            <mc:AlternateContent xmlns:mc="http://schemas.openxmlformats.org/markup-compatibility/2006">
              <mc:Choice xmlns:v="urn:schemas-microsoft-com:vml" Requires="v">
                <p:oleObj spid="_x0000_s1033" r:id="rId4" imgW="5676190" imgH="5249008" progId="MSPhotoEd.3">
                  <p:embed/>
                </p:oleObj>
              </mc:Choice>
              <mc:Fallback>
                <p:oleObj r:id="rId4" imgW="5676190" imgH="5249008"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468" y="2633005"/>
                        <a:ext cx="1325207" cy="1146833"/>
                      </a:xfrm>
                      <a:prstGeom prst="rect">
                        <a:avLst/>
                      </a:prstGeom>
                      <a:noFill/>
                    </p:spPr>
                  </p:pic>
                </p:oleObj>
              </mc:Fallback>
            </mc:AlternateContent>
          </a:graphicData>
        </a:graphic>
      </p:graphicFrame>
      <p:sp>
        <p:nvSpPr>
          <p:cNvPr id="4" name="Textfeld 3">
            <a:extLst>
              <a:ext uri="{FF2B5EF4-FFF2-40B4-BE49-F238E27FC236}">
                <a16:creationId xmlns:a16="http://schemas.microsoft.com/office/drawing/2014/main" id="{D0BF87A7-3C32-4348-9B8D-20BAB8D392AF}"/>
              </a:ext>
            </a:extLst>
          </p:cNvPr>
          <p:cNvSpPr txBox="1"/>
          <p:nvPr/>
        </p:nvSpPr>
        <p:spPr>
          <a:xfrm>
            <a:off x="2809857" y="3202626"/>
            <a:ext cx="3371679" cy="538609"/>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Anmeldungen nimmt die Gleichstellungsbeauftragte der Stadt Ronnenberg Lara Carolin Sindt entgegen. </a:t>
            </a:r>
          </a:p>
          <a:p>
            <a:r>
              <a:rPr lang="de-DE" sz="800" dirty="0">
                <a:latin typeface="Arial" panose="020B0604020202020204" pitchFamily="34" charset="0"/>
                <a:cs typeface="Arial" panose="020B0604020202020204" pitchFamily="34" charset="0"/>
              </a:rPr>
              <a:t>E-Mail: </a:t>
            </a:r>
            <a:r>
              <a:rPr lang="de-DE" sz="800" u="sng" dirty="0">
                <a:latin typeface="Arial" panose="020B0604020202020204" pitchFamily="34" charset="0"/>
                <a:cs typeface="Arial" panose="020B0604020202020204" pitchFamily="34" charset="0"/>
                <a:hlinkClick r:id="rId6"/>
              </a:rPr>
              <a:t>lara.sindt@ronnenberg.de</a:t>
            </a:r>
            <a:r>
              <a:rPr lang="de-DE" sz="800" dirty="0">
                <a:latin typeface="Arial" panose="020B0604020202020204" pitchFamily="34" charset="0"/>
                <a:cs typeface="Arial" panose="020B0604020202020204" pitchFamily="34" charset="0"/>
              </a:rPr>
              <a:t> oder Tel.: 0511 260938676</a:t>
            </a:r>
          </a:p>
          <a:p>
            <a:endParaRPr lang="de-DE" sz="400" dirty="0"/>
          </a:p>
        </p:txBody>
      </p:sp>
    </p:spTree>
    <p:extLst>
      <p:ext uri="{BB962C8B-B14F-4D97-AF65-F5344CB8AC3E}">
        <p14:creationId xmlns:p14="http://schemas.microsoft.com/office/powerpoint/2010/main" val="93323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249D892-62A4-4302-9E2A-031737A774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6070" y="376782"/>
            <a:ext cx="1922469" cy="1451497"/>
          </a:xfrm>
          <a:prstGeom prst="rect">
            <a:avLst/>
          </a:prstGeom>
          <a:noFill/>
          <a:ln>
            <a:noFill/>
          </a:ln>
        </p:spPr>
      </p:pic>
      <p:sp>
        <p:nvSpPr>
          <p:cNvPr id="8" name="Textfeld 7">
            <a:extLst>
              <a:ext uri="{FF2B5EF4-FFF2-40B4-BE49-F238E27FC236}">
                <a16:creationId xmlns:a16="http://schemas.microsoft.com/office/drawing/2014/main" id="{D520023E-EB2F-4820-A46D-68A231647CA4}"/>
              </a:ext>
            </a:extLst>
          </p:cNvPr>
          <p:cNvSpPr txBox="1"/>
          <p:nvPr/>
        </p:nvSpPr>
        <p:spPr>
          <a:xfrm>
            <a:off x="4373521" y="1885113"/>
            <a:ext cx="3186154" cy="1938992"/>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Fatma Sagir, geboren 1974 in </a:t>
            </a:r>
            <a:r>
              <a:rPr lang="de-DE" sz="800" dirty="0" err="1">
                <a:latin typeface="Arial" panose="020B0604020202020204" pitchFamily="34" charset="0"/>
                <a:cs typeface="Arial" panose="020B0604020202020204" pitchFamily="34" charset="0"/>
              </a:rPr>
              <a:t>Sivas</a:t>
            </a:r>
            <a:r>
              <a:rPr lang="de-DE" sz="800" dirty="0">
                <a:latin typeface="Arial" panose="020B0604020202020204" pitchFamily="34" charset="0"/>
                <a:cs typeface="Arial" panose="020B0604020202020204" pitchFamily="34" charset="0"/>
              </a:rPr>
              <a:t>/Türkei, hat in </a:t>
            </a:r>
            <a:r>
              <a:rPr lang="de-DE" sz="800" dirty="0" err="1">
                <a:latin typeface="Arial" panose="020B0604020202020204" pitchFamily="34" charset="0"/>
                <a:cs typeface="Arial" panose="020B0604020202020204" pitchFamily="34" charset="0"/>
              </a:rPr>
              <a:t>Empelde</a:t>
            </a:r>
            <a:r>
              <a:rPr lang="de-DE" sz="800" dirty="0">
                <a:latin typeface="Arial" panose="020B0604020202020204" pitchFamily="34" charset="0"/>
                <a:cs typeface="Arial" panose="020B0604020202020204" pitchFamily="34" charset="0"/>
              </a:rPr>
              <a:t> ihre Kindheit und Jugend verbracht und ihren Sek-II-Abschluss an der MCS </a:t>
            </a:r>
            <a:r>
              <a:rPr lang="de-DE" sz="800" dirty="0" err="1">
                <a:latin typeface="Arial" panose="020B0604020202020204" pitchFamily="34" charset="0"/>
                <a:cs typeface="Arial" panose="020B0604020202020204" pitchFamily="34" charset="0"/>
              </a:rPr>
              <a:t>Empelde</a:t>
            </a:r>
            <a:r>
              <a:rPr lang="de-DE" sz="800" dirty="0">
                <a:latin typeface="Arial" panose="020B0604020202020204" pitchFamily="34" charset="0"/>
                <a:cs typeface="Arial" panose="020B0604020202020204" pitchFamily="34" charset="0"/>
              </a:rPr>
              <a:t> abgelegt und in der Folge an </a:t>
            </a:r>
            <a:r>
              <a:rPr lang="de-DE" sz="800">
                <a:latin typeface="Arial" panose="020B0604020202020204" pitchFamily="34" charset="0"/>
                <a:cs typeface="Arial" panose="020B0604020202020204" pitchFamily="34" charset="0"/>
              </a:rPr>
              <a:t>der Ricarda-Huch- </a:t>
            </a:r>
            <a:r>
              <a:rPr lang="de-DE" sz="800" dirty="0">
                <a:latin typeface="Arial" panose="020B0604020202020204" pitchFamily="34" charset="0"/>
                <a:cs typeface="Arial" panose="020B0604020202020204" pitchFamily="34" charset="0"/>
              </a:rPr>
              <a:t>Schule in Hannover ihr Abitur abgelegt. Daraufhin verließ sie ihre Heimat und nahm als erste in ihrer Familie ein Studium in Köln und Bonn auf. Heute lebt die promovierte Islamwissenschaftlerin, Journalistin, Lektorin für Türkisch und Autorin in Freiburg im Breisgau. Als freie Journalistin schrieb Frau Dr. Sagir für die FAZ, den Tagesspiegel und die Wochenbeilage der Taz. In ihrer Tätigkeit als Wissenschaftlerin lehrt und forscht sie am Institut für Kulturanthropologie und Europäische Ethnologie der Albert-Ludwigs-Universität Freiburg. Darüber hinaus befasst sich Frau Dr. Sagir gerade mit ihrer Habilitation, engagiert sich als Mitglied des Kulturbeirates der Stadt Freiburg und ist 1. Stellvertreterin der Gleichstellungsbeauftragten für die Universität Freiburg.</a:t>
            </a:r>
          </a:p>
        </p:txBody>
      </p:sp>
      <p:sp>
        <p:nvSpPr>
          <p:cNvPr id="5" name="Textfeld 4">
            <a:extLst>
              <a:ext uri="{FF2B5EF4-FFF2-40B4-BE49-F238E27FC236}">
                <a16:creationId xmlns:a16="http://schemas.microsoft.com/office/drawing/2014/main" id="{31EC58D9-517D-4BBF-94B1-292F30779C06}"/>
              </a:ext>
            </a:extLst>
          </p:cNvPr>
          <p:cNvSpPr txBox="1"/>
          <p:nvPr/>
        </p:nvSpPr>
        <p:spPr>
          <a:xfrm>
            <a:off x="5222945" y="53922"/>
            <a:ext cx="1649963"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 die Autorin</a:t>
            </a:r>
          </a:p>
        </p:txBody>
      </p:sp>
      <p:sp>
        <p:nvSpPr>
          <p:cNvPr id="9" name="Textfeld 8">
            <a:extLst>
              <a:ext uri="{FF2B5EF4-FFF2-40B4-BE49-F238E27FC236}">
                <a16:creationId xmlns:a16="http://schemas.microsoft.com/office/drawing/2014/main" id="{BA45349D-771B-43DB-B52C-635BFC04B535}"/>
              </a:ext>
            </a:extLst>
          </p:cNvPr>
          <p:cNvSpPr txBox="1"/>
          <p:nvPr/>
        </p:nvSpPr>
        <p:spPr>
          <a:xfrm>
            <a:off x="1210240" y="53923"/>
            <a:ext cx="202758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Über die Veranstaltung</a:t>
            </a:r>
          </a:p>
        </p:txBody>
      </p:sp>
      <p:sp>
        <p:nvSpPr>
          <p:cNvPr id="7" name="Textfeld 6">
            <a:extLst>
              <a:ext uri="{FF2B5EF4-FFF2-40B4-BE49-F238E27FC236}">
                <a16:creationId xmlns:a16="http://schemas.microsoft.com/office/drawing/2014/main" id="{115EA6F6-21B7-46A1-B2D7-B78A71CD568D}"/>
              </a:ext>
            </a:extLst>
          </p:cNvPr>
          <p:cNvSpPr txBox="1"/>
          <p:nvPr/>
        </p:nvSpPr>
        <p:spPr>
          <a:xfrm>
            <a:off x="74543" y="289341"/>
            <a:ext cx="4298977" cy="3370282"/>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Zusammen mit dem Schauspieler und Sprecher Max Hoffmann, geboren 1978, aufgewachsen am Niederrhein bei Düsseldorf wird Frau Dr. Sagir ihrer alten Heimat </a:t>
            </a:r>
            <a:r>
              <a:rPr lang="de-DE" sz="800" dirty="0" err="1">
                <a:latin typeface="Arial" panose="020B0604020202020204" pitchFamily="34" charset="0"/>
                <a:cs typeface="Arial" panose="020B0604020202020204" pitchFamily="34" charset="0"/>
              </a:rPr>
              <a:t>Empelde</a:t>
            </a:r>
            <a:r>
              <a:rPr lang="de-DE" sz="800" dirty="0">
                <a:latin typeface="Arial" panose="020B0604020202020204" pitchFamily="34" charset="0"/>
                <a:cs typeface="Arial" panose="020B0604020202020204" pitchFamily="34" charset="0"/>
              </a:rPr>
              <a:t> einen Besuch abstatten. Gemeinsam werden Sie aus ihrem aktuellen Buch „Alphabet der Sehnsucht. Texte zum Vergessen“ vorlesen. In ihrem Buch schildert Fatma Sagir ihre Erfahrungen als Gastarbeiterkind.</a:t>
            </a:r>
          </a:p>
          <a:p>
            <a:endParaRPr lang="de-DE"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Am 30. Oktober 2021 wurde das Türkisch-Deutsche Anwerbeabkommen 60 Jahre alt. Die poetischen Texte Ihres Buches widmen sich der Erinnerung an Gastarbeiter und Gastarbeiterinnen. Die erste Generation der Zeitzeugen gerät in Vergessenheit. Sie fehlen im kollektiven Gedächtnis und in der offiziellen Erinnerungskultur. Das Buch ist ein kraftvolles Plädoyer gegen das Vergessen und für Anerkennung und Sichtbarkeit in der Gesellschaft. </a:t>
            </a:r>
          </a:p>
          <a:p>
            <a:endParaRPr lang="de-DE" sz="800" dirty="0">
              <a:latin typeface="Arial" panose="020B0604020202020204" pitchFamily="34" charset="0"/>
              <a:cs typeface="Arial" panose="020B0604020202020204" pitchFamily="34" charset="0"/>
            </a:endParaRPr>
          </a:p>
          <a:p>
            <a:r>
              <a:rPr lang="de-DE" sz="800" dirty="0">
                <a:latin typeface="Arial" panose="020B0604020202020204" pitchFamily="34" charset="0"/>
                <a:cs typeface="Arial" panose="020B0604020202020204" pitchFamily="34" charset="0"/>
              </a:rPr>
              <a:t>Ein ganz konkreter Bezug zu </a:t>
            </a:r>
            <a:r>
              <a:rPr lang="de-DE" sz="800" dirty="0" err="1">
                <a:latin typeface="Arial" panose="020B0604020202020204" pitchFamily="34" charset="0"/>
                <a:cs typeface="Arial" panose="020B0604020202020204" pitchFamily="34" charset="0"/>
              </a:rPr>
              <a:t>Empelde</a:t>
            </a:r>
            <a:r>
              <a:rPr lang="de-DE" sz="800" dirty="0">
                <a:latin typeface="Arial" panose="020B0604020202020204" pitchFamily="34" charset="0"/>
                <a:cs typeface="Arial" panose="020B0604020202020204" pitchFamily="34" charset="0"/>
              </a:rPr>
              <a:t> erfolgt durch eine Lesung aus dem Feuilleton unter dem Titel: „Die Stadtbibliothek“. Hierin schildert Fatma Sagir ihre Kindheitserfahrungen und Erlebnisse in </a:t>
            </a:r>
            <a:r>
              <a:rPr lang="de-DE" sz="800" dirty="0" err="1">
                <a:latin typeface="Arial" panose="020B0604020202020204" pitchFamily="34" charset="0"/>
                <a:cs typeface="Arial" panose="020B0604020202020204" pitchFamily="34" charset="0"/>
              </a:rPr>
              <a:t>Empelde</a:t>
            </a:r>
            <a:r>
              <a:rPr lang="de-DE" sz="800" dirty="0">
                <a:latin typeface="Arial" panose="020B0604020202020204" pitchFamily="34" charset="0"/>
                <a:cs typeface="Arial" panose="020B0604020202020204" pitchFamily="34" charset="0"/>
              </a:rPr>
              <a:t> und der dort ansässigen Stadtbibliothek in der Stillen Straße. Dieser stattete sie immer wieder gerne einen Besuch ab.</a:t>
            </a:r>
          </a:p>
          <a:p>
            <a:pPr algn="just">
              <a:lnSpc>
                <a:spcPct val="107000"/>
              </a:lnSpc>
              <a:spcAft>
                <a:spcPts val="441"/>
              </a:spcAft>
            </a:pPr>
            <a:endParaRPr lang="de-DE" sz="8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441"/>
              </a:spcAft>
            </a:pPr>
            <a:endParaRPr lang="de-DE" sz="8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441"/>
              </a:spcAft>
            </a:pPr>
            <a:r>
              <a:rPr lang="de-DE" sz="800" dirty="0">
                <a:latin typeface="Arial" panose="020B0604020202020204" pitchFamily="34" charset="0"/>
                <a:ea typeface="Times New Roman" panose="02020603050405020304" pitchFamily="18" charset="0"/>
                <a:cs typeface="Arial" panose="020B0604020202020204" pitchFamily="34" charset="0"/>
              </a:rPr>
              <a:t>Ich freue mich, Sie zu dieser besonderen Veranstaltung begrüßen zu dürfen!</a:t>
            </a:r>
          </a:p>
          <a:p>
            <a:pPr algn="just">
              <a:lnSpc>
                <a:spcPct val="107000"/>
              </a:lnSpc>
              <a:spcAft>
                <a:spcPts val="441"/>
              </a:spcAft>
            </a:pPr>
            <a:r>
              <a:rPr lang="de-DE" sz="800" dirty="0">
                <a:latin typeface="Arial" panose="020B0604020202020204" pitchFamily="34" charset="0"/>
                <a:ea typeface="Times New Roman" panose="02020603050405020304" pitchFamily="18" charset="0"/>
                <a:cs typeface="Arial" panose="020B0604020202020204" pitchFamily="34" charset="0"/>
              </a:rPr>
              <a:t>Ihre Gleichstellungsbeauftragte</a:t>
            </a:r>
          </a:p>
          <a:p>
            <a:pPr algn="just">
              <a:lnSpc>
                <a:spcPct val="107000"/>
              </a:lnSpc>
              <a:spcAft>
                <a:spcPts val="441"/>
              </a:spcAft>
            </a:pPr>
            <a:r>
              <a:rPr lang="de-DE" sz="800" dirty="0">
                <a:latin typeface="Arial" panose="020B0604020202020204" pitchFamily="34" charset="0"/>
                <a:ea typeface="Times New Roman" panose="02020603050405020304" pitchFamily="18" charset="0"/>
                <a:cs typeface="Arial" panose="020B0604020202020204" pitchFamily="34" charset="0"/>
              </a:rPr>
              <a:t>Lara Carolin Sindt</a:t>
            </a:r>
          </a:p>
          <a:p>
            <a:pPr algn="just">
              <a:lnSpc>
                <a:spcPct val="107000"/>
              </a:lnSpc>
              <a:spcAft>
                <a:spcPts val="441"/>
              </a:spcAft>
            </a:pPr>
            <a:endParaRPr lang="de-DE" sz="772"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441"/>
              </a:spcAft>
            </a:pPr>
            <a:r>
              <a:rPr lang="de-DE" sz="600" dirty="0">
                <a:latin typeface="Arial" panose="020B0604020202020204" pitchFamily="34" charset="0"/>
                <a:ea typeface="Times New Roman" panose="02020603050405020304" pitchFamily="18" charset="0"/>
                <a:cs typeface="Arial" panose="020B0604020202020204" pitchFamily="34" charset="0"/>
              </a:rPr>
              <a:t>Stadt Ronnenberg, Hansastr. 38, 30952 Ronnenberg, Tel. 0511 – 4600-0, www.ronnenberg.de</a:t>
            </a:r>
          </a:p>
        </p:txBody>
      </p:sp>
    </p:spTree>
    <p:extLst>
      <p:ext uri="{BB962C8B-B14F-4D97-AF65-F5344CB8AC3E}">
        <p14:creationId xmlns:p14="http://schemas.microsoft.com/office/powerpoint/2010/main" val="428398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483</Words>
  <Application>Microsoft Office PowerPoint</Application>
  <PresentationFormat>Benutzerdefiniert</PresentationFormat>
  <Paragraphs>27</Paragraphs>
  <Slides>2</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vt:i4>
      </vt:variant>
    </vt:vector>
  </HeadingPairs>
  <TitlesOfParts>
    <vt:vector size="8" baseType="lpstr">
      <vt:lpstr>Arial</vt:lpstr>
      <vt:lpstr>Calibri</vt:lpstr>
      <vt:lpstr>Calibri Light</vt:lpstr>
      <vt:lpstr>Times New Roman</vt:lpstr>
      <vt:lpstr>Office Theme</vt:lpstr>
      <vt:lpstr>MSPhotoEd.3</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Lara Sindt</dc:creator>
  <cp:lastModifiedBy>Lara Sindt</cp:lastModifiedBy>
  <cp:revision>8</cp:revision>
  <dcterms:created xsi:type="dcterms:W3CDTF">2021-11-01T16:09:28Z</dcterms:created>
  <dcterms:modified xsi:type="dcterms:W3CDTF">2021-11-03T10:55:50Z</dcterms:modified>
</cp:coreProperties>
</file>